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6" r:id="rId1"/>
  </p:sldMasterIdLst>
  <p:notesMasterIdLst>
    <p:notesMasterId r:id="rId26"/>
  </p:notesMasterIdLst>
  <p:sldIdLst>
    <p:sldId id="256" r:id="rId2"/>
    <p:sldId id="257" r:id="rId3"/>
    <p:sldId id="258" r:id="rId4"/>
    <p:sldId id="259" r:id="rId5"/>
    <p:sldId id="260" r:id="rId6"/>
    <p:sldId id="261" r:id="rId7"/>
    <p:sldId id="262" r:id="rId8"/>
    <p:sldId id="278" r:id="rId9"/>
    <p:sldId id="263" r:id="rId10"/>
    <p:sldId id="264" r:id="rId11"/>
    <p:sldId id="265" r:id="rId12"/>
    <p:sldId id="275" r:id="rId13"/>
    <p:sldId id="266" r:id="rId14"/>
    <p:sldId id="268" r:id="rId15"/>
    <p:sldId id="267" r:id="rId16"/>
    <p:sldId id="276" r:id="rId17"/>
    <p:sldId id="269" r:id="rId18"/>
    <p:sldId id="272" r:id="rId19"/>
    <p:sldId id="270" r:id="rId20"/>
    <p:sldId id="271" r:id="rId21"/>
    <p:sldId id="280" r:id="rId22"/>
    <p:sldId id="277" r:id="rId23"/>
    <p:sldId id="279" r:id="rId24"/>
    <p:sldId id="273"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0C7120-9477-4D42-8F13-CF13BE4C45FE}" type="datetimeFigureOut">
              <a:rPr lang="en-US" smtClean="0"/>
              <a:t>2/28/2019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E64C88-8A3B-4C38-817C-5A327BBE675F}" type="slidenum">
              <a:rPr lang="en-US" smtClean="0"/>
              <a:t>‹#›</a:t>
            </a:fld>
            <a:endParaRPr lang="en-US"/>
          </a:p>
        </p:txBody>
      </p:sp>
    </p:spTree>
    <p:extLst>
      <p:ext uri="{BB962C8B-B14F-4D97-AF65-F5344CB8AC3E}">
        <p14:creationId xmlns:p14="http://schemas.microsoft.com/office/powerpoint/2010/main" val="3557057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User authentication is a process that allows a device to verify the identify of someone who connects to a network resource. There are many technologies currently available to a network administrator to authenticate users.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User authentication is a technique to validate or verify a human-to-machine data or information transfer to establish the authenticity of the concerned individual. </a:t>
            </a: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2</a:t>
            </a:fld>
            <a:endParaRPr lang="en-US"/>
          </a:p>
        </p:txBody>
      </p:sp>
    </p:spTree>
    <p:extLst>
      <p:ext uri="{BB962C8B-B14F-4D97-AF65-F5344CB8AC3E}">
        <p14:creationId xmlns:p14="http://schemas.microsoft.com/office/powerpoint/2010/main" val="8563671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Authentication is important because it enables organizations to keep their networks secure by permitting only authenticated users (or processes) to access its protected resources, which may include computer systems, networks, databases, websites and other network-based applications or services.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With functional User-Authentication features on-board, an organization can keep security breaches at bay and can concentrate better on the cloud-specific features</a:t>
            </a: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3</a:t>
            </a:fld>
            <a:endParaRPr lang="en-US"/>
          </a:p>
        </p:txBody>
      </p:sp>
    </p:spTree>
    <p:extLst>
      <p:ext uri="{BB962C8B-B14F-4D97-AF65-F5344CB8AC3E}">
        <p14:creationId xmlns:p14="http://schemas.microsoft.com/office/powerpoint/2010/main" val="39125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Kerberos V5 is based on the Kerberos authentication system developed at MIT. Under Kerberos.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A client (generally either a user or a service) sends a request for a ticket to the Key Distribution Center (KDC). The KDC creates a ticket-granting ticket (TGT) for the client, encrypts it using the client's password as the key, and sends the encrypted TGT back to the client.</a:t>
            </a: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4</a:t>
            </a:fld>
            <a:endParaRPr lang="en-US"/>
          </a:p>
        </p:txBody>
      </p:sp>
    </p:spTree>
    <p:extLst>
      <p:ext uri="{BB962C8B-B14F-4D97-AF65-F5344CB8AC3E}">
        <p14:creationId xmlns:p14="http://schemas.microsoft.com/office/powerpoint/2010/main" val="5105957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Configuration </a:t>
            </a:r>
          </a:p>
          <a:p>
            <a:r>
              <a:rPr lang="en-US" dirty="0" smtClean="0">
                <a:latin typeface="Times New Roman" panose="02020603050405020304" pitchFamily="18" charset="0"/>
                <a:cs typeface="Times New Roman" panose="02020603050405020304" pitchFamily="18" charset="0"/>
              </a:rPr>
              <a:t>Alice (human) uses secure terminals with no user-related information to access resources over insecure network. </a:t>
            </a:r>
          </a:p>
          <a:p>
            <a:r>
              <a:rPr lang="en-US" dirty="0" smtClean="0">
                <a:latin typeface="Times New Roman" panose="02020603050405020304" pitchFamily="18" charset="0"/>
                <a:cs typeface="Times New Roman" panose="02020603050405020304" pitchFamily="18" charset="0"/>
              </a:rPr>
              <a:t>Bob (application server) holds the resources </a:t>
            </a:r>
          </a:p>
          <a:p>
            <a:r>
              <a:rPr lang="en-US" dirty="0" smtClean="0">
                <a:latin typeface="Times New Roman" panose="02020603050405020304" pitchFamily="18" charset="0"/>
                <a:cs typeface="Times New Roman" panose="02020603050405020304" pitchFamily="18" charset="0"/>
              </a:rPr>
              <a:t>Alice uses KDC to authenticate herself to Bob </a:t>
            </a: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5</a:t>
            </a:fld>
            <a:endParaRPr lang="en-US"/>
          </a:p>
        </p:txBody>
      </p:sp>
    </p:spTree>
    <p:extLst>
      <p:ext uri="{BB962C8B-B14F-4D97-AF65-F5344CB8AC3E}">
        <p14:creationId xmlns:p14="http://schemas.microsoft.com/office/powerpoint/2010/main" val="3733457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Terms </a:t>
            </a:r>
          </a:p>
          <a:p>
            <a:r>
              <a:rPr lang="en-US" dirty="0" smtClean="0">
                <a:latin typeface="Times New Roman" panose="02020603050405020304" pitchFamily="18" charset="0"/>
                <a:cs typeface="Times New Roman" panose="02020603050405020304" pitchFamily="18" charset="0"/>
              </a:rPr>
              <a:t>Principal – a user or resource that use Kerberos </a:t>
            </a:r>
          </a:p>
          <a:p>
            <a:r>
              <a:rPr lang="en-US" dirty="0" smtClean="0">
                <a:latin typeface="Times New Roman" panose="02020603050405020304" pitchFamily="18" charset="0"/>
                <a:cs typeface="Times New Roman" panose="02020603050405020304" pitchFamily="18" charset="0"/>
              </a:rPr>
              <a:t>Master key – a long-term secret shared between KDC and each principal</a:t>
            </a:r>
          </a:p>
          <a:p>
            <a:r>
              <a:rPr lang="en-US" dirty="0" smtClean="0">
                <a:latin typeface="Times New Roman" panose="02020603050405020304" pitchFamily="18" charset="0"/>
                <a:cs typeface="Times New Roman" panose="02020603050405020304" pitchFamily="18" charset="0"/>
              </a:rPr>
              <a:t>KDC is also known as Authentication Server (AS) and Ticket Granting Server (TGS), has the database of secrets for the principals, encrypted for security (why?) with KDC’s master key (that KDC shares with no one “for now”) </a:t>
            </a:r>
          </a:p>
          <a:p>
            <a:r>
              <a:rPr lang="en-US" dirty="0" smtClean="0">
                <a:latin typeface="Times New Roman" panose="02020603050405020304" pitchFamily="18" charset="0"/>
                <a:cs typeface="Times New Roman" panose="02020603050405020304" pitchFamily="18" charset="0"/>
              </a:rPr>
              <a:t>Authenticator – a timestamp encrypted by a key: proves the receiver that the sender knows the key </a:t>
            </a:r>
          </a:p>
          <a:p>
            <a:r>
              <a:rPr lang="en-US" dirty="0" smtClean="0">
                <a:latin typeface="Times New Roman" panose="02020603050405020304" pitchFamily="18" charset="0"/>
                <a:cs typeface="Times New Roman" panose="02020603050405020304" pitchFamily="18" charset="0"/>
              </a:rPr>
              <a:t>• Clocks in network need to be somewhat synchronized </a:t>
            </a:r>
          </a:p>
          <a:p>
            <a:r>
              <a:rPr lang="en-US" dirty="0" smtClean="0">
                <a:latin typeface="Times New Roman" panose="02020603050405020304" pitchFamily="18" charset="0"/>
                <a:cs typeface="Times New Roman" panose="02020603050405020304" pitchFamily="18" charset="0"/>
              </a:rPr>
              <a:t>• Servers tolerate clock skew (about 5mins)</a:t>
            </a: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6</a:t>
            </a:fld>
            <a:endParaRPr lang="en-US"/>
          </a:p>
        </p:txBody>
      </p:sp>
    </p:spTree>
    <p:extLst>
      <p:ext uri="{BB962C8B-B14F-4D97-AF65-F5344CB8AC3E}">
        <p14:creationId xmlns:p14="http://schemas.microsoft.com/office/powerpoint/2010/main" val="3284276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Kerberos is complicated. Windows hides a lot of that complexity. This makes it easy to spin up Windows Domains, but can become a nightmare for the Windows Server administrator when things are not working. </a:t>
            </a: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7</a:t>
            </a:fld>
            <a:endParaRPr lang="en-US"/>
          </a:p>
        </p:txBody>
      </p:sp>
    </p:spTree>
    <p:extLst>
      <p:ext uri="{BB962C8B-B14F-4D97-AF65-F5344CB8AC3E}">
        <p14:creationId xmlns:p14="http://schemas.microsoft.com/office/powerpoint/2010/main" val="4011239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Windows 2000 and later uses Kerberos as its default authentication method. Some Microsoft additions to the Kerberos suite of protocols are documented in RFC 3244"Microsoft Windows 2000 Kerberos Change Password and Set Password Protocols". RFC 4757 documents Microsoft's use of the RC4 cipher. While Microsoft uses and extends the Kerberos protocol, it does not use the MIT software</a:t>
            </a: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8</a:t>
            </a:fld>
            <a:endParaRPr lang="en-US"/>
          </a:p>
        </p:txBody>
      </p:sp>
    </p:spTree>
    <p:extLst>
      <p:ext uri="{BB962C8B-B14F-4D97-AF65-F5344CB8AC3E}">
        <p14:creationId xmlns:p14="http://schemas.microsoft.com/office/powerpoint/2010/main" val="10186345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When logging into a Windows instance (server or workstation, hardware or virtual machine) that is not connected to a domain, then you are performing a local logon (using NTLM and authenticating against a local user database). If it is connected to a domain, then a domain logon is being performed (it will use Kerberos, by default). For domain logons, the user database is on the domain controller. Even if the Windows instance is attached to a domain, there is still an option to log into the local OS. </a:t>
            </a: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9</a:t>
            </a:fld>
            <a:endParaRPr lang="en-US"/>
          </a:p>
        </p:txBody>
      </p:sp>
    </p:spTree>
    <p:extLst>
      <p:ext uri="{BB962C8B-B14F-4D97-AF65-F5344CB8AC3E}">
        <p14:creationId xmlns:p14="http://schemas.microsoft.com/office/powerpoint/2010/main" val="40870502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Microsoft Active Directory Domain Services are the foundation for distributed networks built on Windows 2000 Server, Windows Server 2003 and Microsoft Windows Server 2008 operating systems that use domain controllers.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 Active Directory Domain Services provide secure, structured, hierarchical data storage for objects in a network such as users, computers, printers, and services. Active Directory Domain Services provide support for locating and working with these object</a:t>
            </a: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10</a:t>
            </a:fld>
            <a:endParaRPr lang="en-US"/>
          </a:p>
        </p:txBody>
      </p:sp>
    </p:spTree>
    <p:extLst>
      <p:ext uri="{BB962C8B-B14F-4D97-AF65-F5344CB8AC3E}">
        <p14:creationId xmlns:p14="http://schemas.microsoft.com/office/powerpoint/2010/main" val="42774987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Independent software vendors and end-user developers can use Active Directory Domain Services programming to directory-enable their products and applications.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Windows 2000 Server and later operating systems provide a user interface for users and administrators to work with the objects and data in Active Directory Domain Services.</a:t>
            </a: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11</a:t>
            </a:fld>
            <a:endParaRPr lang="en-US"/>
          </a:p>
        </p:txBody>
      </p:sp>
    </p:spTree>
    <p:extLst>
      <p:ext uri="{BB962C8B-B14F-4D97-AF65-F5344CB8AC3E}">
        <p14:creationId xmlns:p14="http://schemas.microsoft.com/office/powerpoint/2010/main" val="19081772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Services can publish themselves in Active Directory Domain Services; clients can use Active Directory Domain Services to find services, and both can use Active Directory Domain Services to locate and work with other objects on a network.</a:t>
            </a: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12</a:t>
            </a:fld>
            <a:endParaRPr lang="en-US"/>
          </a:p>
        </p:txBody>
      </p:sp>
    </p:spTree>
    <p:extLst>
      <p:ext uri="{BB962C8B-B14F-4D97-AF65-F5344CB8AC3E}">
        <p14:creationId xmlns:p14="http://schemas.microsoft.com/office/powerpoint/2010/main" val="13071747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Sample</a:t>
            </a:r>
            <a:r>
              <a:rPr lang="en-US" baseline="0" dirty="0" smtClean="0"/>
              <a:t> structure of AD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The structure of the hierarchy includes an AD forest, the forest's domains and organizational units in those domains. AD DS integrates security by authenticating logons and controlling who has access to directory resources.</a:t>
            </a: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13</a:t>
            </a:fld>
            <a:endParaRPr lang="en-US"/>
          </a:p>
        </p:txBody>
      </p:sp>
    </p:spTree>
    <p:extLst>
      <p:ext uri="{BB962C8B-B14F-4D97-AF65-F5344CB8AC3E}">
        <p14:creationId xmlns:p14="http://schemas.microsoft.com/office/powerpoint/2010/main" val="9555264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Sample</a:t>
            </a:r>
            <a:r>
              <a:rPr lang="en-US" baseline="0" dirty="0" smtClean="0"/>
              <a:t> outlook of AD </a:t>
            </a:r>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14</a:t>
            </a:fld>
            <a:endParaRPr lang="en-US"/>
          </a:p>
        </p:txBody>
      </p:sp>
    </p:spTree>
    <p:extLst>
      <p:ext uri="{BB962C8B-B14F-4D97-AF65-F5344CB8AC3E}">
        <p14:creationId xmlns:p14="http://schemas.microsoft.com/office/powerpoint/2010/main" val="23047843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Active Directory stores information about a variety of objects in the network. Importantly, user accounts, computer accounts, groups, and all related credential information used by the Windows implementation of Kerberos are stored in Active Directory.</a:t>
            </a: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15</a:t>
            </a:fld>
            <a:endParaRPr lang="en-US"/>
          </a:p>
        </p:txBody>
      </p:sp>
    </p:spTree>
    <p:extLst>
      <p:ext uri="{BB962C8B-B14F-4D97-AF65-F5344CB8AC3E}">
        <p14:creationId xmlns:p14="http://schemas.microsoft.com/office/powerpoint/2010/main" val="34788221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smtClean="0">
                <a:effectLst/>
                <a:latin typeface="Times New Roman" panose="02020603050405020304" pitchFamily="18" charset="0"/>
                <a:cs typeface="Times New Roman" panose="02020603050405020304" pitchFamily="18" charset="0"/>
              </a:rPr>
              <a:t>Active Directory is a directory, basically where information is stored. Usually you will find users account information, credentials, groups, printers and other peripherals, etc. The largest part of the Active Directory is a Domain and the smallest an Object. An object is any user, system, resource or service within AD; so an object can be a user, printer, workstation, etc. Active Directory can track these objects, even if they have the same or similar attributes (for more information, see Microsoft’s TechNet article on </a:t>
            </a:r>
            <a:r>
              <a:rPr lang="en-US" b="0" i="0" u="none" strike="noStrike" dirty="0" smtClean="0">
                <a:effectLst/>
                <a:latin typeface="Times New Roman" panose="02020603050405020304" pitchFamily="18" charset="0"/>
                <a:cs typeface="Times New Roman" panose="02020603050405020304" pitchFamily="18" charset="0"/>
              </a:rPr>
              <a:t>Active Directory</a:t>
            </a:r>
            <a:r>
              <a:rPr lang="en-US" b="0" i="0" dirty="0" smtClean="0">
                <a:effectLst/>
                <a:latin typeface="Times New Roman" panose="02020603050405020304" pitchFamily="18" charset="0"/>
                <a:cs typeface="Times New Roman" panose="02020603050405020304" pitchFamily="18" charset="0"/>
              </a:rPr>
              <a:t>. Objects are then grouped into Organizational Units (OU).</a:t>
            </a:r>
            <a:endParaRPr lang="en-US" dirty="0" smtClean="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16</a:t>
            </a:fld>
            <a:endParaRPr lang="en-US"/>
          </a:p>
        </p:txBody>
      </p:sp>
    </p:spTree>
    <p:extLst>
      <p:ext uri="{BB962C8B-B14F-4D97-AF65-F5344CB8AC3E}">
        <p14:creationId xmlns:p14="http://schemas.microsoft.com/office/powerpoint/2010/main" val="27355573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We need Active Directory to make a manageable environment for all the employees as well as for the employer.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You can manage remote sites of your organization without even bothering about the security threats by implementing various trust relationship and rest methods via Active Directory. </a:t>
            </a: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17</a:t>
            </a:fld>
            <a:endParaRPr lang="en-US"/>
          </a:p>
        </p:txBody>
      </p:sp>
    </p:spTree>
    <p:extLst>
      <p:ext uri="{BB962C8B-B14F-4D97-AF65-F5344CB8AC3E}">
        <p14:creationId xmlns:p14="http://schemas.microsoft.com/office/powerpoint/2010/main" val="40901194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As a Server Administrator, what you can do is. You can tell anyone exactly what they will be doing on their machines.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You can lock them , You can restrict them fro changing the wallpaper, you can give them permission to access a particular file on a file sever, and by doing this all the files will be restricted for them but the one for which they are having permissions will only be available.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18</a:t>
            </a:fld>
            <a:endParaRPr lang="en-US"/>
          </a:p>
        </p:txBody>
      </p:sp>
    </p:spTree>
    <p:extLst>
      <p:ext uri="{BB962C8B-B14F-4D97-AF65-F5344CB8AC3E}">
        <p14:creationId xmlns:p14="http://schemas.microsoft.com/office/powerpoint/2010/main" val="25329357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dirty="0" smtClean="0">
                <a:latin typeface="Times New Roman" panose="02020603050405020304" pitchFamily="18" charset="0"/>
                <a:cs typeface="Times New Roman" panose="02020603050405020304" pitchFamily="18" charset="0"/>
              </a:rPr>
              <a:t>The makeup of AD DS includes:</a:t>
            </a:r>
          </a:p>
          <a:p>
            <a:r>
              <a:rPr lang="en-US" sz="1200" dirty="0" smtClean="0">
                <a:latin typeface="Times New Roman" panose="02020603050405020304" pitchFamily="18" charset="0"/>
                <a:cs typeface="Times New Roman" panose="02020603050405020304" pitchFamily="18" charset="0"/>
              </a:rPr>
              <a:t>AD Users and Computers</a:t>
            </a:r>
          </a:p>
          <a:p>
            <a:r>
              <a:rPr lang="en-US" sz="1200" dirty="0" smtClean="0">
                <a:latin typeface="Times New Roman" panose="02020603050405020304" pitchFamily="18" charset="0"/>
                <a:cs typeface="Times New Roman" panose="02020603050405020304" pitchFamily="18" charset="0"/>
              </a:rPr>
              <a:t>AD Administrative Center</a:t>
            </a:r>
          </a:p>
          <a:p>
            <a:r>
              <a:rPr lang="en-US" sz="1200" dirty="0" smtClean="0">
                <a:latin typeface="Times New Roman" panose="02020603050405020304" pitchFamily="18" charset="0"/>
                <a:cs typeface="Times New Roman" panose="02020603050405020304" pitchFamily="18" charset="0"/>
              </a:rPr>
              <a:t>AD Domains and Trusts</a:t>
            </a:r>
          </a:p>
          <a:p>
            <a:r>
              <a:rPr lang="en-US" sz="1200" dirty="0" smtClean="0">
                <a:latin typeface="Times New Roman" panose="02020603050405020304" pitchFamily="18" charset="0"/>
                <a:cs typeface="Times New Roman" panose="02020603050405020304" pitchFamily="18" charset="0"/>
              </a:rPr>
              <a:t>AD Sites and Services</a:t>
            </a:r>
          </a:p>
          <a:p>
            <a:r>
              <a:rPr lang="en-US" sz="1200" dirty="0" smtClean="0">
                <a:latin typeface="Times New Roman" panose="02020603050405020304" pitchFamily="18" charset="0"/>
                <a:cs typeface="Times New Roman" panose="02020603050405020304" pitchFamily="18" charset="0"/>
              </a:rPr>
              <a:t>AD PowerShell module</a:t>
            </a:r>
          </a:p>
          <a:p>
            <a:r>
              <a:rPr lang="en-US" sz="1200" dirty="0" smtClean="0">
                <a:latin typeface="Times New Roman" panose="02020603050405020304" pitchFamily="18" charset="0"/>
                <a:cs typeface="Times New Roman" panose="02020603050405020304" pitchFamily="18" charset="0"/>
              </a:rPr>
              <a:t>A server for Network Information Service tools</a:t>
            </a:r>
          </a:p>
          <a:p>
            <a:r>
              <a:rPr lang="en-US" sz="1200" dirty="0" smtClean="0">
                <a:latin typeface="Times New Roman" panose="02020603050405020304" pitchFamily="18" charset="0"/>
                <a:cs typeface="Times New Roman" panose="02020603050405020304" pitchFamily="18" charset="0"/>
              </a:rPr>
              <a:t>Additional command-line tools and snap-ins</a:t>
            </a: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19</a:t>
            </a:fld>
            <a:endParaRPr lang="en-US"/>
          </a:p>
        </p:txBody>
      </p:sp>
    </p:spTree>
    <p:extLst>
      <p:ext uri="{BB962C8B-B14F-4D97-AF65-F5344CB8AC3E}">
        <p14:creationId xmlns:p14="http://schemas.microsoft.com/office/powerpoint/2010/main" val="31749314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Active Directory Domain Services (AD DS) is a server role in Active Directory that allows admins to manage and store information about resources from a network, as well as application data, in a distributed database. AD DS can also help admins manage a network's elements (computers and end users) and reorder them into a custom hierarchy</a:t>
            </a: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20</a:t>
            </a:fld>
            <a:endParaRPr lang="en-US"/>
          </a:p>
        </p:txBody>
      </p:sp>
    </p:spTree>
    <p:extLst>
      <p:ext uri="{BB962C8B-B14F-4D97-AF65-F5344CB8AC3E}">
        <p14:creationId xmlns:p14="http://schemas.microsoft.com/office/powerpoint/2010/main" val="4257524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A number of new features were added to AD DS when Windows Server 2012 was released. Some of these new features ;</a:t>
            </a:r>
          </a:p>
          <a:p>
            <a:pPr marL="285750" indent="-2857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A global catalog with information about all objects in the directory</a:t>
            </a:r>
          </a:p>
          <a:p>
            <a:pPr marL="285750" indent="-2857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A replication service to dispense a directory's data across the network</a:t>
            </a:r>
          </a:p>
          <a:p>
            <a:pPr marL="285750" indent="-2857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A flexible single master options role to have a consistent directory without conflicting entries.</a:t>
            </a: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21</a:t>
            </a:fld>
            <a:endParaRPr lang="en-US"/>
          </a:p>
        </p:txBody>
      </p:sp>
    </p:spTree>
    <p:extLst>
      <p:ext uri="{BB962C8B-B14F-4D97-AF65-F5344CB8AC3E}">
        <p14:creationId xmlns:p14="http://schemas.microsoft.com/office/powerpoint/2010/main" val="11571833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The Kerberos protocol defines how clients interact with a network authentication service. Clients obtain tickets from the Kerberos Key Distribution Center (KDC), and they present these tickets to servers when connections are established. Kerberos tickets represent the client's network credentials. </a:t>
            </a:r>
            <a:endParaRPr lang="en-US" sz="1200" u="sng" dirty="0" smtClean="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22</a:t>
            </a:fld>
            <a:endParaRPr lang="en-US"/>
          </a:p>
        </p:txBody>
      </p:sp>
    </p:spTree>
    <p:extLst>
      <p:ext uri="{BB962C8B-B14F-4D97-AF65-F5344CB8AC3E}">
        <p14:creationId xmlns:p14="http://schemas.microsoft.com/office/powerpoint/2010/main" val="7300339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smtClean="0">
                <a:effectLst/>
                <a:latin typeface="Times New Roman" panose="02020603050405020304" pitchFamily="18" charset="0"/>
                <a:cs typeface="Times New Roman" panose="02020603050405020304" pitchFamily="18" charset="0"/>
              </a:rPr>
              <a:t>The Kerberos protocol assumes that transactions between clients and servers take place on an open network where most clients and many servers are not physically secure, and packets traveling along the network can be monitored and modified at will. The assumed environment is like today's Internet where an attacker can easily pose as either a client or a server, and can readily eavesdrop on or tamper with communications between legitimate clients and servers</a:t>
            </a:r>
            <a:endParaRPr lang="en-US" dirty="0" smtClean="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23</a:t>
            </a:fld>
            <a:endParaRPr lang="en-US"/>
          </a:p>
        </p:txBody>
      </p:sp>
    </p:spTree>
    <p:extLst>
      <p:ext uri="{BB962C8B-B14F-4D97-AF65-F5344CB8AC3E}">
        <p14:creationId xmlns:p14="http://schemas.microsoft.com/office/powerpoint/2010/main" val="7887965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BE0F9FB-FE7C-4DCD-A844-83697C9383AB}" type="datetimeFigureOut">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353E5F-159F-4D3C-A488-191C0AB75C8F}"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030572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BE0F9FB-FE7C-4DCD-A844-83697C9383AB}" type="datetimeFigureOut">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353E5F-159F-4D3C-A488-191C0AB75C8F}" type="slidenum">
              <a:rPr lang="en-US" smtClean="0"/>
              <a:t>‹#›</a:t>
            </a:fld>
            <a:endParaRPr lang="en-US"/>
          </a:p>
        </p:txBody>
      </p:sp>
    </p:spTree>
    <p:extLst>
      <p:ext uri="{BB962C8B-B14F-4D97-AF65-F5344CB8AC3E}">
        <p14:creationId xmlns:p14="http://schemas.microsoft.com/office/powerpoint/2010/main" val="163161961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E0F9FB-FE7C-4DCD-A844-83697C9383AB}" type="datetimeFigureOut">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353E5F-159F-4D3C-A488-191C0AB75C8F}"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48166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E0F9FB-FE7C-4DCD-A844-83697C9383AB}" type="datetimeFigureOut">
              <a:rPr lang="en-US" smtClean="0"/>
              <a:t>2/28/2019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353E5F-159F-4D3C-A488-191C0AB75C8F}" type="slidenum">
              <a:rPr lang="en-US" smtClean="0"/>
              <a:t>‹#›</a:t>
            </a:fld>
            <a:endParaRPr lang="en-US"/>
          </a:p>
        </p:txBody>
      </p:sp>
    </p:spTree>
    <p:extLst>
      <p:ext uri="{BB962C8B-B14F-4D97-AF65-F5344CB8AC3E}">
        <p14:creationId xmlns:p14="http://schemas.microsoft.com/office/powerpoint/2010/main" val="125460513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BE0F9FB-FE7C-4DCD-A844-83697C9383AB}" type="datetimeFigureOut">
              <a:rPr lang="en-US" smtClean="0"/>
              <a:t>2/28/2019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353E5F-159F-4D3C-A488-191C0AB75C8F}" type="slidenum">
              <a:rPr lang="en-US" smtClean="0"/>
              <a:t>‹#›</a:t>
            </a:fld>
            <a:endParaRPr lang="en-US"/>
          </a:p>
        </p:txBody>
      </p:sp>
    </p:spTree>
    <p:extLst>
      <p:ext uri="{BB962C8B-B14F-4D97-AF65-F5344CB8AC3E}">
        <p14:creationId xmlns:p14="http://schemas.microsoft.com/office/powerpoint/2010/main" val="155816513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BE0F9FB-FE7C-4DCD-A844-83697C9383AB}" type="datetimeFigureOut">
              <a:rPr lang="en-US" smtClean="0"/>
              <a:t>2/28/2019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353E5F-159F-4D3C-A488-191C0AB75C8F}" type="slidenum">
              <a:rPr lang="en-US" smtClean="0"/>
              <a:t>‹#›</a:t>
            </a:fld>
            <a:endParaRPr lang="en-US"/>
          </a:p>
        </p:txBody>
      </p:sp>
    </p:spTree>
    <p:extLst>
      <p:ext uri="{BB962C8B-B14F-4D97-AF65-F5344CB8AC3E}">
        <p14:creationId xmlns:p14="http://schemas.microsoft.com/office/powerpoint/2010/main" val="215295500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EBE0F9FB-FE7C-4DCD-A844-83697C9383AB}" type="datetimeFigureOut">
              <a:rPr lang="en-US" smtClean="0"/>
              <a:t>2/28/2019</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86353E5F-159F-4D3C-A488-191C0AB75C8F}" type="slidenum">
              <a:rPr lang="en-US" smtClean="0"/>
              <a:t>‹#›</a:t>
            </a:fld>
            <a:endParaRPr lang="en-US"/>
          </a:p>
        </p:txBody>
      </p:sp>
    </p:spTree>
    <p:extLst>
      <p:ext uri="{BB962C8B-B14F-4D97-AF65-F5344CB8AC3E}">
        <p14:creationId xmlns:p14="http://schemas.microsoft.com/office/powerpoint/2010/main" val="24522204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EBE0F9FB-FE7C-4DCD-A844-83697C9383AB}" type="datetimeFigureOut">
              <a:rPr lang="en-US" smtClean="0"/>
              <a:t>2/28/2019</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6353E5F-159F-4D3C-A488-191C0AB75C8F}" type="slidenum">
              <a:rPr lang="en-US" smtClean="0"/>
              <a:t>‹#›</a:t>
            </a:fld>
            <a:endParaRPr lang="en-US"/>
          </a:p>
        </p:txBody>
      </p:sp>
    </p:spTree>
    <p:extLst>
      <p:ext uri="{BB962C8B-B14F-4D97-AF65-F5344CB8AC3E}">
        <p14:creationId xmlns:p14="http://schemas.microsoft.com/office/powerpoint/2010/main" val="427249972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E0F9FB-FE7C-4DCD-A844-83697C9383AB}" type="datetimeFigureOut">
              <a:rPr lang="en-US" smtClean="0"/>
              <a:t>2/28/2019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353E5F-159F-4D3C-A488-191C0AB75C8F}" type="slidenum">
              <a:rPr lang="en-US" smtClean="0"/>
              <a:t>‹#›</a:t>
            </a:fld>
            <a:endParaRPr lang="en-US"/>
          </a:p>
        </p:txBody>
      </p:sp>
    </p:spTree>
    <p:extLst>
      <p:ext uri="{BB962C8B-B14F-4D97-AF65-F5344CB8AC3E}">
        <p14:creationId xmlns:p14="http://schemas.microsoft.com/office/powerpoint/2010/main" val="303578178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BE0F9FB-FE7C-4DCD-A844-83697C9383AB}" type="datetimeFigureOut">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353E5F-159F-4D3C-A488-191C0AB75C8F}" type="slidenum">
              <a:rPr lang="en-US" smtClean="0"/>
              <a:t>‹#›</a:t>
            </a:fld>
            <a:endParaRPr lang="en-US"/>
          </a:p>
        </p:txBody>
      </p:sp>
    </p:spTree>
    <p:extLst>
      <p:ext uri="{BB962C8B-B14F-4D97-AF65-F5344CB8AC3E}">
        <p14:creationId xmlns:p14="http://schemas.microsoft.com/office/powerpoint/2010/main" val="392505396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BE0F9FB-FE7C-4DCD-A844-83697C9383AB}" type="datetimeFigureOut">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353E5F-159F-4D3C-A488-191C0AB75C8F}" type="slidenum">
              <a:rPr lang="en-US" smtClean="0"/>
              <a:t>‹#›</a:t>
            </a:fld>
            <a:endParaRPr lang="en-US"/>
          </a:p>
        </p:txBody>
      </p:sp>
    </p:spTree>
    <p:extLst>
      <p:ext uri="{BB962C8B-B14F-4D97-AF65-F5344CB8AC3E}">
        <p14:creationId xmlns:p14="http://schemas.microsoft.com/office/powerpoint/2010/main" val="191245660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EBE0F9FB-FE7C-4DCD-A844-83697C9383AB}" type="datetimeFigureOut">
              <a:rPr lang="en-US" smtClean="0"/>
              <a:t>2/28/2019</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86353E5F-159F-4D3C-A488-191C0AB75C8F}"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0788063"/>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69" r:id="rId3"/>
    <p:sldLayoutId id="2147483870" r:id="rId4"/>
    <p:sldLayoutId id="2147483871" r:id="rId5"/>
    <p:sldLayoutId id="2147483872" r:id="rId6"/>
    <p:sldLayoutId id="2147483873" r:id="rId7"/>
    <p:sldLayoutId id="2147483874" r:id="rId8"/>
    <p:sldLayoutId id="2147483875" r:id="rId9"/>
    <p:sldLayoutId id="2147483876" r:id="rId10"/>
    <p:sldLayoutId id="2147483877" r:id="rId11"/>
  </p:sldLayoutIdLst>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USER AUTHENTICATION </a:t>
            </a:r>
            <a:endParaRPr lang="en-US" dirty="0"/>
          </a:p>
        </p:txBody>
      </p:sp>
      <p:sp>
        <p:nvSpPr>
          <p:cNvPr id="3" name="Subtitle 2"/>
          <p:cNvSpPr>
            <a:spLocks noGrp="1"/>
          </p:cNvSpPr>
          <p:nvPr>
            <p:ph type="subTitle" idx="1"/>
          </p:nvPr>
        </p:nvSpPr>
        <p:spPr/>
        <p:txBody>
          <a:bodyPr/>
          <a:lstStyle/>
          <a:p>
            <a:r>
              <a:rPr lang="en-US" dirty="0" smtClean="0"/>
              <a:t>Network Security</a:t>
            </a:r>
            <a:endParaRPr lang="en-US" dirty="0"/>
          </a:p>
        </p:txBody>
      </p:sp>
      <p:pic>
        <p:nvPicPr>
          <p:cNvPr id="1026" name="Picture 2" descr="Image result for user authentication"/>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7808"/>
          <a:stretch/>
        </p:blipFill>
        <p:spPr bwMode="auto">
          <a:xfrm>
            <a:off x="4815907" y="4203463"/>
            <a:ext cx="2805847" cy="2292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593656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a:t>
            </a:r>
            <a:r>
              <a:rPr lang="en-US" dirty="0"/>
              <a:t>of user authentication </a:t>
            </a:r>
          </a:p>
        </p:txBody>
      </p:sp>
      <p:sp>
        <p:nvSpPr>
          <p:cNvPr id="4" name="TextBox 3"/>
          <p:cNvSpPr txBox="1"/>
          <p:nvPr/>
        </p:nvSpPr>
        <p:spPr>
          <a:xfrm>
            <a:off x="1144138" y="2104808"/>
            <a:ext cx="4858603" cy="1477328"/>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User authentication is a process that allows a device to verify the identify of someone who connects to a network resource. There are many technologies currently available to a network administrator </a:t>
            </a:r>
            <a:r>
              <a:rPr lang="en-US" dirty="0" smtClean="0">
                <a:latin typeface="Times New Roman" panose="02020603050405020304" pitchFamily="18" charset="0"/>
                <a:cs typeface="Times New Roman" panose="02020603050405020304" pitchFamily="18" charset="0"/>
              </a:rPr>
              <a:t>to authenticate </a:t>
            </a:r>
            <a:r>
              <a:rPr lang="en-US" dirty="0">
                <a:latin typeface="Times New Roman" panose="02020603050405020304" pitchFamily="18" charset="0"/>
                <a:cs typeface="Times New Roman" panose="02020603050405020304" pitchFamily="18" charset="0"/>
              </a:rPr>
              <a:t>users.</a:t>
            </a:r>
          </a:p>
        </p:txBody>
      </p:sp>
      <p:pic>
        <p:nvPicPr>
          <p:cNvPr id="2050" name="Picture 2" descr="Image result for computer authenti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6017" y="2320118"/>
            <a:ext cx="3949663" cy="3343703"/>
          </a:xfrm>
          <a:prstGeom prst="ellipse">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358788" y="3908165"/>
            <a:ext cx="5011002" cy="1200329"/>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User authentication is a technique to validate or verify a human-to-machine data or information transfer to establish the authenticity of the concerned individual. </a:t>
            </a:r>
          </a:p>
        </p:txBody>
      </p:sp>
    </p:spTree>
    <p:extLst>
      <p:ext uri="{BB962C8B-B14F-4D97-AF65-F5344CB8AC3E}">
        <p14:creationId xmlns:p14="http://schemas.microsoft.com/office/powerpoint/2010/main" val="181267140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 in Network Security</a:t>
            </a:r>
            <a:endParaRPr lang="en-US" dirty="0"/>
          </a:p>
        </p:txBody>
      </p:sp>
      <p:pic>
        <p:nvPicPr>
          <p:cNvPr id="3074" name="Picture 2" descr="Image result for computer authenti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9224" y="2538485"/>
            <a:ext cx="3111690" cy="2934268"/>
          </a:xfrm>
          <a:prstGeom prst="ellipse">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888697" y="1737360"/>
            <a:ext cx="3269776" cy="286232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Authentication is important because it enables organizations to keep </a:t>
            </a:r>
            <a:r>
              <a:rPr lang="en-US" dirty="0" smtClean="0">
                <a:latin typeface="Times New Roman" panose="02020603050405020304" pitchFamily="18" charset="0"/>
                <a:cs typeface="Times New Roman" panose="02020603050405020304" pitchFamily="18" charset="0"/>
              </a:rPr>
              <a:t>their networks </a:t>
            </a:r>
            <a:r>
              <a:rPr lang="en-US" dirty="0">
                <a:latin typeface="Times New Roman" panose="02020603050405020304" pitchFamily="18" charset="0"/>
                <a:cs typeface="Times New Roman" panose="02020603050405020304" pitchFamily="18" charset="0"/>
              </a:rPr>
              <a:t>secure by permitting only authenticated users (or processes) to access its protected resources, which may include computer systems, networks, databases, websites and other network-based applications or services.</a:t>
            </a:r>
          </a:p>
        </p:txBody>
      </p:sp>
      <p:sp>
        <p:nvSpPr>
          <p:cNvPr id="5" name="TextBox 4"/>
          <p:cNvSpPr txBox="1"/>
          <p:nvPr/>
        </p:nvSpPr>
        <p:spPr>
          <a:xfrm>
            <a:off x="4329160" y="3875964"/>
            <a:ext cx="2770495" cy="2031325"/>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With functional User-Authentication features on-board, an organization can keep security breaches at bay and can concentrate better on the cloud-specific features</a:t>
            </a:r>
          </a:p>
        </p:txBody>
      </p:sp>
    </p:spTree>
    <p:extLst>
      <p:ext uri="{BB962C8B-B14F-4D97-AF65-F5344CB8AC3E}">
        <p14:creationId xmlns:p14="http://schemas.microsoft.com/office/powerpoint/2010/main" val="313534544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Kerberos </a:t>
            </a:r>
            <a:endParaRPr lang="en-US" dirty="0"/>
          </a:p>
        </p:txBody>
      </p:sp>
      <p:sp>
        <p:nvSpPr>
          <p:cNvPr id="4" name="TextBox 3"/>
          <p:cNvSpPr txBox="1"/>
          <p:nvPr/>
        </p:nvSpPr>
        <p:spPr>
          <a:xfrm>
            <a:off x="1029268" y="1690688"/>
            <a:ext cx="7009263" cy="646331"/>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Kerberos V5 is based on the Kerberos authentication system developed at MIT. Under </a:t>
            </a:r>
            <a:r>
              <a:rPr lang="en-US" dirty="0" smtClean="0">
                <a:latin typeface="Times New Roman" panose="02020603050405020304" pitchFamily="18" charset="0"/>
                <a:cs typeface="Times New Roman" panose="02020603050405020304" pitchFamily="18" charset="0"/>
              </a:rPr>
              <a:t>Kerberos.  </a:t>
            </a:r>
            <a:endParaRPr lang="en-US"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646830" y="2921608"/>
            <a:ext cx="4449170" cy="2308324"/>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A</a:t>
            </a:r>
            <a:r>
              <a:rPr lang="en-US" dirty="0" smtClean="0">
                <a:latin typeface="Times New Roman" panose="02020603050405020304" pitchFamily="18" charset="0"/>
                <a:cs typeface="Times New Roman" panose="02020603050405020304" pitchFamily="18" charset="0"/>
              </a:rPr>
              <a:t> client (generally either a user or a service) sends a request for a ticket to the Key Distribution Center (KDC). The KDC creates a ticket-granting ticket (TGT) for the client, encrypts it using the client's password as the key, and sends the encrypted TGT back to the client.</a:t>
            </a:r>
          </a:p>
          <a:p>
            <a:endParaRPr lang="en-US" dirty="0"/>
          </a:p>
        </p:txBody>
      </p:sp>
      <p:pic>
        <p:nvPicPr>
          <p:cNvPr id="4098" name="Picture 2" descr="Image result for computer authenti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4824" y="2770496"/>
            <a:ext cx="3261815" cy="3043450"/>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535304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Kerberos pertinent </a:t>
            </a:r>
            <a:r>
              <a:rPr lang="en-US" dirty="0"/>
              <a:t>standards</a:t>
            </a:r>
          </a:p>
        </p:txBody>
      </p:sp>
      <p:sp>
        <p:nvSpPr>
          <p:cNvPr id="5" name="TextBox 4"/>
          <p:cNvSpPr txBox="1"/>
          <p:nvPr/>
        </p:nvSpPr>
        <p:spPr>
          <a:xfrm>
            <a:off x="1801504" y="2415652"/>
            <a:ext cx="3698544" cy="286232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Configuration </a:t>
            </a:r>
          </a:p>
          <a:p>
            <a:r>
              <a:rPr lang="en-US" dirty="0">
                <a:latin typeface="Times New Roman" panose="02020603050405020304" pitchFamily="18" charset="0"/>
                <a:cs typeface="Times New Roman" panose="02020603050405020304" pitchFamily="18" charset="0"/>
              </a:rPr>
              <a:t>Alice (human) uses secure terminals with no user-related information to access resources over insecure network. </a:t>
            </a:r>
          </a:p>
          <a:p>
            <a:r>
              <a:rPr lang="en-US" dirty="0">
                <a:latin typeface="Times New Roman" panose="02020603050405020304" pitchFamily="18" charset="0"/>
                <a:cs typeface="Times New Roman" panose="02020603050405020304" pitchFamily="18" charset="0"/>
              </a:rPr>
              <a:t>Bob (application server) holds the resources </a:t>
            </a:r>
          </a:p>
          <a:p>
            <a:r>
              <a:rPr lang="en-US" dirty="0">
                <a:latin typeface="Times New Roman" panose="02020603050405020304" pitchFamily="18" charset="0"/>
                <a:cs typeface="Times New Roman" panose="02020603050405020304" pitchFamily="18" charset="0"/>
              </a:rPr>
              <a:t>Alice uses KDC to authenticate herself to Bob </a:t>
            </a:r>
          </a:p>
          <a:p>
            <a:endParaRPr lang="en-US" dirty="0"/>
          </a:p>
        </p:txBody>
      </p:sp>
      <p:pic>
        <p:nvPicPr>
          <p:cNvPr id="5122" name="Picture 2" descr="Image result for computer authenti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3314" y="2415652"/>
            <a:ext cx="2975212" cy="3220873"/>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051150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32765" y="1751209"/>
            <a:ext cx="5431808" cy="3970318"/>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Terms </a:t>
            </a:r>
          </a:p>
          <a:p>
            <a:r>
              <a:rPr lang="en-US" dirty="0">
                <a:latin typeface="Times New Roman" panose="02020603050405020304" pitchFamily="18" charset="0"/>
                <a:cs typeface="Times New Roman" panose="02020603050405020304" pitchFamily="18" charset="0"/>
              </a:rPr>
              <a:t>Principal – a user or resource that use Kerberos </a:t>
            </a:r>
          </a:p>
          <a:p>
            <a:r>
              <a:rPr lang="en-US" dirty="0">
                <a:latin typeface="Times New Roman" panose="02020603050405020304" pitchFamily="18" charset="0"/>
                <a:cs typeface="Times New Roman" panose="02020603050405020304" pitchFamily="18" charset="0"/>
              </a:rPr>
              <a:t>Master key – a long-term secret shared between KDC and each principal</a:t>
            </a:r>
          </a:p>
          <a:p>
            <a:r>
              <a:rPr lang="en-US" dirty="0">
                <a:latin typeface="Times New Roman" panose="02020603050405020304" pitchFamily="18" charset="0"/>
                <a:cs typeface="Times New Roman" panose="02020603050405020304" pitchFamily="18" charset="0"/>
              </a:rPr>
              <a:t>KDC is also known as Authentication Server (AS) and Ticket Granting Server (TGS), has the database of secrets for the principals, encrypted for security (why?) with KDC’s master key (that KDC shares with no one “for now”) </a:t>
            </a:r>
          </a:p>
          <a:p>
            <a:r>
              <a:rPr lang="en-US" dirty="0">
                <a:latin typeface="Times New Roman" panose="02020603050405020304" pitchFamily="18" charset="0"/>
                <a:cs typeface="Times New Roman" panose="02020603050405020304" pitchFamily="18" charset="0"/>
              </a:rPr>
              <a:t>Authenticator – a timestamp encrypted by a key: proves the receiver that the sender knows the key </a:t>
            </a:r>
          </a:p>
          <a:p>
            <a:r>
              <a:rPr lang="en-US" dirty="0">
                <a:latin typeface="Times New Roman" panose="02020603050405020304" pitchFamily="18" charset="0"/>
                <a:cs typeface="Times New Roman" panose="02020603050405020304" pitchFamily="18" charset="0"/>
              </a:rPr>
              <a:t>• Clocks in network need to be somewhat synchronized </a:t>
            </a:r>
          </a:p>
          <a:p>
            <a:r>
              <a:rPr lang="en-US" dirty="0">
                <a:latin typeface="Times New Roman" panose="02020603050405020304" pitchFamily="18" charset="0"/>
                <a:cs typeface="Times New Roman" panose="02020603050405020304" pitchFamily="18" charset="0"/>
              </a:rPr>
              <a:t>• Servers tolerate clock skew (about 5mins)</a:t>
            </a:r>
          </a:p>
          <a:p>
            <a:endParaRPr lang="en-US" dirty="0"/>
          </a:p>
        </p:txBody>
      </p:sp>
      <p:pic>
        <p:nvPicPr>
          <p:cNvPr id="6146" name="Picture 2" descr="Image result for computer authenti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8722" y="2388358"/>
            <a:ext cx="3261816" cy="3493827"/>
          </a:xfrm>
          <a:prstGeom prst="ellipse">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1097280" y="286603"/>
            <a:ext cx="10058400" cy="1450757"/>
          </a:xfrm>
        </p:spPr>
        <p:txBody>
          <a:bodyPr/>
          <a:lstStyle/>
          <a:p>
            <a:r>
              <a:rPr lang="en-US" dirty="0" smtClean="0"/>
              <a:t>Kerberos pertinent </a:t>
            </a:r>
            <a:r>
              <a:rPr lang="en-US" dirty="0"/>
              <a:t>standards</a:t>
            </a:r>
          </a:p>
        </p:txBody>
      </p:sp>
    </p:spTree>
    <p:extLst>
      <p:ext uri="{BB962C8B-B14F-4D97-AF65-F5344CB8AC3E}">
        <p14:creationId xmlns:p14="http://schemas.microsoft.com/office/powerpoint/2010/main" val="206860324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654" y="174056"/>
            <a:ext cx="10515600" cy="1325563"/>
          </a:xfrm>
        </p:spPr>
        <p:txBody>
          <a:bodyPr>
            <a:normAutofit/>
          </a:bodyPr>
          <a:lstStyle/>
          <a:p>
            <a:r>
              <a:rPr lang="en-US" dirty="0"/>
              <a:t>Microsoft's implementation of K</a:t>
            </a:r>
            <a:r>
              <a:rPr lang="en-US" dirty="0" smtClean="0"/>
              <a:t>erberos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78221" y="2156346"/>
            <a:ext cx="3261815" cy="3370998"/>
          </a:xfrm>
          <a:prstGeom prst="flowChartConnector">
            <a:avLst/>
          </a:prstGeom>
        </p:spPr>
      </p:pic>
      <p:sp>
        <p:nvSpPr>
          <p:cNvPr id="5" name="TextBox 4"/>
          <p:cNvSpPr txBox="1"/>
          <p:nvPr/>
        </p:nvSpPr>
        <p:spPr>
          <a:xfrm>
            <a:off x="1394914" y="2601980"/>
            <a:ext cx="3603009" cy="2031325"/>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Kerberos is complicated. Windows hides a lot of that complexity. This makes it easy to spin up Windows Domains, but can become a nightmare for the Windows Server administrator when things are not </a:t>
            </a:r>
            <a:r>
              <a:rPr lang="en-US" dirty="0" smtClean="0">
                <a:latin typeface="Times New Roman" panose="02020603050405020304" pitchFamily="18" charset="0"/>
                <a:cs typeface="Times New Roman" panose="02020603050405020304" pitchFamily="18" charset="0"/>
              </a:rPr>
              <a:t>working.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760096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0018" y="2167679"/>
            <a:ext cx="6096000" cy="2031325"/>
          </a:xfrm>
          <a:prstGeom prst="rect">
            <a:avLst/>
          </a:prstGeom>
        </p:spPr>
        <p:txBody>
          <a:bodyPr>
            <a:spAutoFit/>
          </a:bodyPr>
          <a:lstStyle/>
          <a:p>
            <a:r>
              <a:rPr lang="en-US" dirty="0" smtClean="0">
                <a:latin typeface="Times New Roman" panose="02020603050405020304" pitchFamily="18" charset="0"/>
                <a:cs typeface="Times New Roman" panose="02020603050405020304" pitchFamily="18" charset="0"/>
              </a:rPr>
              <a:t>Windows 2000 and later uses Kerberos as its default authentication method. Some Microsoft additions to the Kerberos suite of protocols are documented in RFC 3244"Microsoft Windows 2000 Kerberos Change Password and Set Password Protocols". RFC 4757 documents Microsoft's use of the RC4 cipher. While Microsoft uses and extends the Kerberos protocol, it does not use the MIT software</a:t>
            </a:r>
            <a:endParaRPr lang="en-US" dirty="0">
              <a:latin typeface="Times New Roman" panose="02020603050405020304" pitchFamily="18" charset="0"/>
              <a:cs typeface="Times New Roman" panose="02020603050405020304" pitchFamily="18" charset="0"/>
            </a:endParaRPr>
          </a:p>
        </p:txBody>
      </p:sp>
      <p:pic>
        <p:nvPicPr>
          <p:cNvPr id="5" name="Picture 8"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6018" y="2081286"/>
            <a:ext cx="3519986" cy="3002508"/>
          </a:xfrm>
          <a:prstGeom prst="ellipse">
            <a:avLst/>
          </a:prstGeom>
          <a:noFill/>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510654" y="174056"/>
            <a:ext cx="10515600" cy="1325563"/>
          </a:xfrm>
        </p:spPr>
        <p:txBody>
          <a:bodyPr>
            <a:normAutofit/>
          </a:bodyPr>
          <a:lstStyle/>
          <a:p>
            <a:r>
              <a:rPr lang="en-US" dirty="0"/>
              <a:t>Microsoft's implementation of K</a:t>
            </a:r>
            <a:r>
              <a:rPr lang="en-US" dirty="0" smtClean="0"/>
              <a:t>erberos</a:t>
            </a:r>
            <a:endParaRPr lang="en-US" dirty="0"/>
          </a:p>
        </p:txBody>
      </p:sp>
    </p:spTree>
    <p:extLst>
      <p:ext uri="{BB962C8B-B14F-4D97-AF65-F5344CB8AC3E}">
        <p14:creationId xmlns:p14="http://schemas.microsoft.com/office/powerpoint/2010/main" val="37243240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0626" y="2129050"/>
            <a:ext cx="5827595" cy="2585323"/>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When </a:t>
            </a:r>
            <a:r>
              <a:rPr lang="en-US" dirty="0">
                <a:latin typeface="Times New Roman" panose="02020603050405020304" pitchFamily="18" charset="0"/>
                <a:cs typeface="Times New Roman" panose="02020603050405020304" pitchFamily="18" charset="0"/>
              </a:rPr>
              <a:t>logging into a Windows instance (server or workstation, hardware or virtual machine) that is not connected to a domain, then you are performing a local logon (using NTLM and authenticating against a local user database). If it is connected to a domain, then a domain logon is being performed (it will use Kerberos, by default). For domain logons, the user database is on the domain controller. Even if the Windows instance is attached to a domain, there is still an option to log into the local </a:t>
            </a:r>
            <a:r>
              <a:rPr lang="en-US" dirty="0" smtClean="0">
                <a:latin typeface="Times New Roman" panose="02020603050405020304" pitchFamily="18" charset="0"/>
                <a:cs typeface="Times New Roman" panose="02020603050405020304" pitchFamily="18" charset="0"/>
              </a:rPr>
              <a:t>OS. </a:t>
            </a:r>
            <a:endParaRPr lang="en-US" dirty="0">
              <a:latin typeface="Times New Roman" panose="02020603050405020304" pitchFamily="18" charset="0"/>
              <a:cs typeface="Times New Roman" panose="02020603050405020304" pitchFamily="18" charset="0"/>
            </a:endParaRPr>
          </a:p>
        </p:txBody>
      </p:sp>
      <p:pic>
        <p:nvPicPr>
          <p:cNvPr id="5" name="Picture 2" descr="Image result for computer authenti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8471" y="2320119"/>
            <a:ext cx="3575713" cy="3452884"/>
          </a:xfrm>
          <a:prstGeom prst="ellipse">
            <a:avLst/>
          </a:prstGeom>
          <a:noFill/>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510654" y="174056"/>
            <a:ext cx="10515600" cy="1325563"/>
          </a:xfrm>
        </p:spPr>
        <p:txBody>
          <a:bodyPr>
            <a:normAutofit/>
          </a:bodyPr>
          <a:lstStyle/>
          <a:p>
            <a:r>
              <a:rPr lang="en-US" dirty="0"/>
              <a:t>Microsoft's implementation of K</a:t>
            </a:r>
            <a:r>
              <a:rPr lang="en-US" dirty="0" smtClean="0"/>
              <a:t>erberos</a:t>
            </a:r>
            <a:endParaRPr lang="en-US" dirty="0"/>
          </a:p>
        </p:txBody>
      </p:sp>
    </p:spTree>
    <p:extLst>
      <p:ext uri="{BB962C8B-B14F-4D97-AF65-F5344CB8AC3E}">
        <p14:creationId xmlns:p14="http://schemas.microsoft.com/office/powerpoint/2010/main" val="150050378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Microsoft Domains (directory services</a:t>
            </a:r>
            <a:r>
              <a:rPr lang="en-US" dirty="0" smtClean="0"/>
              <a:t>)</a:t>
            </a:r>
            <a:endParaRPr lang="en-US" dirty="0"/>
          </a:p>
        </p:txBody>
      </p:sp>
      <p:sp>
        <p:nvSpPr>
          <p:cNvPr id="4" name="TextBox 3"/>
          <p:cNvSpPr txBox="1"/>
          <p:nvPr/>
        </p:nvSpPr>
        <p:spPr>
          <a:xfrm>
            <a:off x="514066" y="2049852"/>
            <a:ext cx="5131558" cy="1477328"/>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Microsoft Active Directory Domain Services are the foundation for distributed networks built on Windows 2000 Server, Windows Server 2003 and Microsoft Windows Server 2008 operating systems that use domain controllers.</a:t>
            </a:r>
          </a:p>
        </p:txBody>
      </p:sp>
      <p:sp>
        <p:nvSpPr>
          <p:cNvPr id="5" name="TextBox 4"/>
          <p:cNvSpPr txBox="1"/>
          <p:nvPr/>
        </p:nvSpPr>
        <p:spPr>
          <a:xfrm>
            <a:off x="1149255" y="4004853"/>
            <a:ext cx="5964072" cy="1477328"/>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 Active Directory Domain Services provide secure, structured, hierarchical data storage for objects in a network such as users, computers, printers, and services. Active Directory Domain Services provide support for locating and working with these object</a:t>
            </a:r>
          </a:p>
        </p:txBody>
      </p:sp>
      <p:pic>
        <p:nvPicPr>
          <p:cNvPr id="9218" name="Picture 2" descr="Image result for computer authenti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327" y="2193660"/>
            <a:ext cx="3654757" cy="3622385"/>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775723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97506" y="1873113"/>
            <a:ext cx="4252415" cy="1200329"/>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Independent software vendors and end-user developers can use Active Directory Domain Services programming to directory-enable their products and applications. </a:t>
            </a:r>
          </a:p>
        </p:txBody>
      </p:sp>
      <p:sp>
        <p:nvSpPr>
          <p:cNvPr id="6" name="TextBox 5"/>
          <p:cNvSpPr txBox="1"/>
          <p:nvPr/>
        </p:nvSpPr>
        <p:spPr>
          <a:xfrm>
            <a:off x="2019870" y="3534770"/>
            <a:ext cx="4148920" cy="1477328"/>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Windows 2000 Server and later operating systems provide a user interface for users and administrators to work with the objects and data in Active Directory Domain Services.</a:t>
            </a:r>
          </a:p>
        </p:txBody>
      </p:sp>
      <p:pic>
        <p:nvPicPr>
          <p:cNvPr id="7170" name="Picture 2" descr="Image result for computer authenti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3062" y="2183642"/>
            <a:ext cx="3521123" cy="3384645"/>
          </a:xfrm>
          <a:prstGeom prst="ellipse">
            <a:avLst/>
          </a:prstGeom>
          <a:noFill/>
          <a:extLst>
            <a:ext uri="{909E8E84-426E-40DD-AFC4-6F175D3DCCD1}">
              <a14:hiddenFill xmlns:a14="http://schemas.microsoft.com/office/drawing/2010/main">
                <a:solidFill>
                  <a:srgbClr val="FFFFFF"/>
                </a:solidFill>
              </a14:hiddenFill>
            </a:ext>
          </a:extLst>
        </p:spPr>
      </p:pic>
      <p:sp>
        <p:nvSpPr>
          <p:cNvPr id="7" name="Title 1"/>
          <p:cNvSpPr>
            <a:spLocks noGrp="1"/>
          </p:cNvSpPr>
          <p:nvPr>
            <p:ph type="title"/>
          </p:nvPr>
        </p:nvSpPr>
        <p:spPr>
          <a:xfrm>
            <a:off x="1097280" y="286603"/>
            <a:ext cx="10058400" cy="1450757"/>
          </a:xfrm>
        </p:spPr>
        <p:txBody>
          <a:bodyPr>
            <a:normAutofit/>
          </a:bodyPr>
          <a:lstStyle/>
          <a:p>
            <a:r>
              <a:rPr lang="en-US" dirty="0"/>
              <a:t>Microsoft Domains (directory services</a:t>
            </a:r>
            <a:r>
              <a:rPr lang="en-US" dirty="0" smtClean="0"/>
              <a:t>)</a:t>
            </a:r>
            <a:endParaRPr lang="en-US" dirty="0"/>
          </a:p>
        </p:txBody>
      </p:sp>
    </p:spTree>
    <p:extLst>
      <p:ext uri="{BB962C8B-B14F-4D97-AF65-F5344CB8AC3E}">
        <p14:creationId xmlns:p14="http://schemas.microsoft.com/office/powerpoint/2010/main" val="24342054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95870" y="2424160"/>
            <a:ext cx="5045122" cy="1477328"/>
          </a:xfrm>
          <a:prstGeom prst="rect">
            <a:avLst/>
          </a:prstGeom>
        </p:spPr>
        <p:txBody>
          <a:bodyPr wrap="square">
            <a:spAutoFit/>
          </a:bodyPr>
          <a:lstStyle/>
          <a:p>
            <a:r>
              <a:rPr lang="en-US" dirty="0" smtClean="0">
                <a:latin typeface="Times New Roman" panose="02020603050405020304" pitchFamily="18" charset="0"/>
                <a:cs typeface="Times New Roman" panose="02020603050405020304" pitchFamily="18" charset="0"/>
              </a:rPr>
              <a:t>Services can publish themselves in Active Directory Domain Services; clients can use Active Directory Domain Services to find services, and both can use Active Directory Domain Services to locate and work with other objects on a network.</a:t>
            </a:r>
          </a:p>
        </p:txBody>
      </p:sp>
      <p:pic>
        <p:nvPicPr>
          <p:cNvPr id="19458" name="Picture 2" descr="Image result for computer authentication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4890" y="2129051"/>
            <a:ext cx="3671247" cy="3684895"/>
          </a:xfrm>
          <a:prstGeom prst="ellipse">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1097280" y="286603"/>
            <a:ext cx="10058400" cy="1450757"/>
          </a:xfrm>
        </p:spPr>
        <p:txBody>
          <a:bodyPr>
            <a:normAutofit/>
          </a:bodyPr>
          <a:lstStyle/>
          <a:p>
            <a:r>
              <a:rPr lang="en-US" dirty="0"/>
              <a:t>Microsoft Domains (directory services</a:t>
            </a:r>
            <a:r>
              <a:rPr lang="en-US" dirty="0" smtClean="0"/>
              <a:t>)</a:t>
            </a:r>
            <a:endParaRPr lang="en-US" dirty="0"/>
          </a:p>
        </p:txBody>
      </p:sp>
    </p:spTree>
    <p:extLst>
      <p:ext uri="{BB962C8B-B14F-4D97-AF65-F5344CB8AC3E}">
        <p14:creationId xmlns:p14="http://schemas.microsoft.com/office/powerpoint/2010/main" val="95817847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84" y="159679"/>
            <a:ext cx="10058400" cy="1109563"/>
          </a:xfrm>
        </p:spPr>
        <p:txBody>
          <a:bodyPr>
            <a:normAutofit/>
          </a:bodyPr>
          <a:lstStyle/>
          <a:p>
            <a:r>
              <a:rPr lang="en-US" dirty="0"/>
              <a:t>Active </a:t>
            </a:r>
            <a:r>
              <a:rPr lang="en-US" dirty="0" smtClean="0"/>
              <a:t>Directory </a:t>
            </a:r>
            <a:r>
              <a:rPr lang="en-US" dirty="0"/>
              <a:t>services structure </a:t>
            </a:r>
          </a:p>
        </p:txBody>
      </p:sp>
      <p:pic>
        <p:nvPicPr>
          <p:cNvPr id="10244" name="Picture 4" descr="Intro to AD D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7606" y="1678675"/>
            <a:ext cx="8161361" cy="4367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83706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active directo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4393" y="1815152"/>
            <a:ext cx="7110485" cy="44355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786516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37480" y="2850115"/>
            <a:ext cx="5131558" cy="1477328"/>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Active Directory stores information about a variety of objects in the network. Importantly, user accounts, computer accounts, groups, and all related credential information used by the Windows implementation of Kerberos are stored in Active Directory.</a:t>
            </a:r>
          </a:p>
        </p:txBody>
      </p:sp>
      <p:pic>
        <p:nvPicPr>
          <p:cNvPr id="12290"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6711" y="2402005"/>
            <a:ext cx="3084393" cy="3302759"/>
          </a:xfrm>
          <a:prstGeom prst="ellipse">
            <a:avLst/>
          </a:prstGeom>
          <a:noFill/>
          <a:extLst>
            <a:ext uri="{909E8E84-426E-40DD-AFC4-6F175D3DCCD1}">
              <a14:hiddenFill xmlns:a14="http://schemas.microsoft.com/office/drawing/2010/main">
                <a:solidFill>
                  <a:srgbClr val="FFFFFF"/>
                </a:solidFill>
              </a14:hiddenFill>
            </a:ext>
          </a:extLst>
        </p:spPr>
      </p:pic>
      <p:sp>
        <p:nvSpPr>
          <p:cNvPr id="4" name="Title 1"/>
          <p:cNvSpPr>
            <a:spLocks noGrp="1"/>
          </p:cNvSpPr>
          <p:nvPr>
            <p:ph type="title"/>
          </p:nvPr>
        </p:nvSpPr>
        <p:spPr>
          <a:xfrm>
            <a:off x="1069984" y="159679"/>
            <a:ext cx="10058400" cy="1109563"/>
          </a:xfrm>
        </p:spPr>
        <p:txBody>
          <a:bodyPr>
            <a:normAutofit/>
          </a:bodyPr>
          <a:lstStyle/>
          <a:p>
            <a:r>
              <a:rPr lang="en-US" dirty="0"/>
              <a:t>Active </a:t>
            </a:r>
            <a:r>
              <a:rPr lang="en-US" dirty="0" smtClean="0"/>
              <a:t>Directory </a:t>
            </a:r>
            <a:r>
              <a:rPr lang="en-US" dirty="0"/>
              <a:t>services structure </a:t>
            </a:r>
          </a:p>
        </p:txBody>
      </p:sp>
    </p:spTree>
    <p:extLst>
      <p:ext uri="{BB962C8B-B14F-4D97-AF65-F5344CB8AC3E}">
        <p14:creationId xmlns:p14="http://schemas.microsoft.com/office/powerpoint/2010/main" val="31104188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3730" y="1943249"/>
            <a:ext cx="7460777" cy="2308324"/>
          </a:xfrm>
          <a:prstGeom prst="rect">
            <a:avLst/>
          </a:prstGeom>
        </p:spPr>
        <p:txBody>
          <a:bodyPr wrap="square">
            <a:spAutoFit/>
          </a:bodyPr>
          <a:lstStyle/>
          <a:p>
            <a:r>
              <a:rPr lang="en-US" b="0" i="0" dirty="0" smtClean="0">
                <a:effectLst/>
                <a:latin typeface="Times New Roman" panose="02020603050405020304" pitchFamily="18" charset="0"/>
                <a:cs typeface="Times New Roman" panose="02020603050405020304" pitchFamily="18" charset="0"/>
              </a:rPr>
              <a:t>Active Directory is a directory, basically where information is stored. Usually you will find users account information, credentials, groups, printers and other peripherals, etc. The largest part of the Active Directory is a Domain and the smallest an Object. An object is any user, system, resource or service within AD; so an object can be a user, printer, workstation, etc. Active Directory can track these objects, even if they have the same or similar attributes (for more information, see Microsoft’s TechNet article on </a:t>
            </a:r>
            <a:r>
              <a:rPr lang="en-US" b="0" i="0" u="none" strike="noStrike" dirty="0" smtClean="0">
                <a:effectLst/>
                <a:latin typeface="Times New Roman" panose="02020603050405020304" pitchFamily="18" charset="0"/>
                <a:cs typeface="Times New Roman" panose="02020603050405020304" pitchFamily="18" charset="0"/>
              </a:rPr>
              <a:t>Active Directory</a:t>
            </a:r>
            <a:r>
              <a:rPr lang="en-US" b="0" i="0" dirty="0" smtClean="0">
                <a:effectLst/>
                <a:latin typeface="Times New Roman" panose="02020603050405020304" pitchFamily="18" charset="0"/>
                <a:cs typeface="Times New Roman" panose="02020603050405020304" pitchFamily="18" charset="0"/>
              </a:rPr>
              <a:t>. Objects are then grouped into Organizational Units (OU).</a:t>
            </a:r>
            <a:endParaRPr lang="en-US" dirty="0">
              <a:latin typeface="Times New Roman" panose="02020603050405020304" pitchFamily="18" charset="0"/>
              <a:cs typeface="Times New Roman" panose="02020603050405020304" pitchFamily="18" charset="0"/>
            </a:endParaRPr>
          </a:p>
        </p:txBody>
      </p:sp>
      <p:pic>
        <p:nvPicPr>
          <p:cNvPr id="5" name="Picture 2" descr="Image result for computer authenti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2795" y="2142699"/>
            <a:ext cx="3425589" cy="3698544"/>
          </a:xfrm>
          <a:prstGeom prst="ellipse">
            <a:avLst/>
          </a:prstGeom>
          <a:noFill/>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1069984" y="159679"/>
            <a:ext cx="10058400" cy="1109563"/>
          </a:xfrm>
        </p:spPr>
        <p:txBody>
          <a:bodyPr>
            <a:normAutofit/>
          </a:bodyPr>
          <a:lstStyle/>
          <a:p>
            <a:r>
              <a:rPr lang="en-US" dirty="0"/>
              <a:t>Active </a:t>
            </a:r>
            <a:r>
              <a:rPr lang="en-US" dirty="0" smtClean="0"/>
              <a:t>Directory </a:t>
            </a:r>
            <a:r>
              <a:rPr lang="en-US" dirty="0"/>
              <a:t>services structure </a:t>
            </a:r>
          </a:p>
        </p:txBody>
      </p:sp>
    </p:spTree>
    <p:extLst>
      <p:ext uri="{BB962C8B-B14F-4D97-AF65-F5344CB8AC3E}">
        <p14:creationId xmlns:p14="http://schemas.microsoft.com/office/powerpoint/2010/main" val="18351362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 would you want to use </a:t>
            </a:r>
            <a:r>
              <a:rPr lang="en-US" dirty="0" smtClean="0"/>
              <a:t>AD</a:t>
            </a:r>
            <a:endParaRPr lang="en-US" dirty="0"/>
          </a:p>
        </p:txBody>
      </p:sp>
      <p:sp>
        <p:nvSpPr>
          <p:cNvPr id="4" name="TextBox 3"/>
          <p:cNvSpPr txBox="1"/>
          <p:nvPr/>
        </p:nvSpPr>
        <p:spPr>
          <a:xfrm>
            <a:off x="627797" y="2414019"/>
            <a:ext cx="4271749" cy="1200329"/>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We need Active Directory to make a manageable environment for all the employees as well as for the employer.</a:t>
            </a: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6" name="TextBox 5"/>
          <p:cNvSpPr txBox="1"/>
          <p:nvPr/>
        </p:nvSpPr>
        <p:spPr>
          <a:xfrm>
            <a:off x="2552132" y="4176215"/>
            <a:ext cx="3985146" cy="1754326"/>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You can manage remote sites of your organization without even bothering about the security threats by implementing various trust relationship and rest methods via Active Directory. </a:t>
            </a:r>
          </a:p>
          <a:p>
            <a:endParaRPr lang="en-US" dirty="0"/>
          </a:p>
        </p:txBody>
      </p:sp>
      <p:pic>
        <p:nvPicPr>
          <p:cNvPr id="13314" name="Picture 2" descr="Image result for computer authenti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97587" y="2414019"/>
            <a:ext cx="3343703" cy="2990494"/>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82950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03277" y="3563793"/>
            <a:ext cx="6096000" cy="1477328"/>
          </a:xfrm>
          <a:prstGeom prst="rect">
            <a:avLst/>
          </a:prstGeom>
        </p:spPr>
        <p:txBody>
          <a:bodyPr>
            <a:spAutoFit/>
          </a:bodyPr>
          <a:lstStyle/>
          <a:p>
            <a:r>
              <a:rPr lang="en-US" dirty="0" smtClean="0">
                <a:latin typeface="Times New Roman" panose="02020603050405020304" pitchFamily="18" charset="0"/>
                <a:cs typeface="Times New Roman" panose="02020603050405020304" pitchFamily="18" charset="0"/>
              </a:rPr>
              <a:t>You can lock them , You can restrict them fro changing the wallpaper, you can give them permission to access a particular file on a file sever, and by doing this all the files will be restricted for them but the one for which they are having permissions will only be available. </a:t>
            </a:r>
            <a:endParaRPr lang="en-US" dirty="0">
              <a:latin typeface="Times New Roman" panose="02020603050405020304" pitchFamily="18" charset="0"/>
              <a:cs typeface="Times New Roman" panose="02020603050405020304" pitchFamily="18" charset="0"/>
            </a:endParaRPr>
          </a:p>
        </p:txBody>
      </p:sp>
      <p:sp>
        <p:nvSpPr>
          <p:cNvPr id="5" name="Rectangle 4"/>
          <p:cNvSpPr/>
          <p:nvPr/>
        </p:nvSpPr>
        <p:spPr>
          <a:xfrm>
            <a:off x="878006" y="2188911"/>
            <a:ext cx="3980597" cy="923330"/>
          </a:xfrm>
          <a:prstGeom prst="rect">
            <a:avLst/>
          </a:prstGeom>
        </p:spPr>
        <p:txBody>
          <a:bodyPr wrap="square">
            <a:spAutoFit/>
          </a:bodyPr>
          <a:lstStyle/>
          <a:p>
            <a:r>
              <a:rPr lang="en-US" dirty="0" smtClean="0">
                <a:latin typeface="Times New Roman" panose="02020603050405020304" pitchFamily="18" charset="0"/>
                <a:cs typeface="Times New Roman" panose="02020603050405020304" pitchFamily="18" charset="0"/>
              </a:rPr>
              <a:t>As a Server Administrator, what you can do is. You can tell anyone exactly what they will be doing on their machines.</a:t>
            </a:r>
            <a:endParaRPr lang="en-US" dirty="0">
              <a:latin typeface="Times New Roman" panose="02020603050405020304" pitchFamily="18" charset="0"/>
              <a:cs typeface="Times New Roman" panose="02020603050405020304" pitchFamily="18" charset="0"/>
            </a:endParaRPr>
          </a:p>
        </p:txBody>
      </p:sp>
      <p:sp>
        <p:nvSpPr>
          <p:cNvPr id="7" name="AutoShape 4" descr="Image result for computer authentication "/>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5368" name="Picture 8"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1803" y="2593074"/>
            <a:ext cx="3553877" cy="3070747"/>
          </a:xfrm>
          <a:prstGeom prst="ellipse">
            <a:avLst/>
          </a:prstGeom>
          <a:noFill/>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1097280" y="286603"/>
            <a:ext cx="10058400" cy="1450757"/>
          </a:xfrm>
        </p:spPr>
        <p:txBody>
          <a:bodyPr/>
          <a:lstStyle/>
          <a:p>
            <a:r>
              <a:rPr lang="en-US" dirty="0"/>
              <a:t>When would you want to use </a:t>
            </a:r>
            <a:r>
              <a:rPr lang="en-US" dirty="0" smtClean="0"/>
              <a:t>AD</a:t>
            </a:r>
            <a:endParaRPr lang="en-US" dirty="0"/>
          </a:p>
        </p:txBody>
      </p:sp>
    </p:spTree>
    <p:extLst>
      <p:ext uri="{BB962C8B-B14F-4D97-AF65-F5344CB8AC3E}">
        <p14:creationId xmlns:p14="http://schemas.microsoft.com/office/powerpoint/2010/main" val="196442837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8075" y="105817"/>
            <a:ext cx="10515600" cy="1325563"/>
          </a:xfrm>
        </p:spPr>
        <p:txBody>
          <a:bodyPr>
            <a:normAutofit fontScale="90000"/>
          </a:bodyPr>
          <a:lstStyle/>
          <a:p>
            <a:r>
              <a:rPr lang="en-US" dirty="0"/>
              <a:t>Active Directory Tools (AD DS) to create and manage the directory service structures</a:t>
            </a:r>
          </a:p>
        </p:txBody>
      </p:sp>
      <p:sp>
        <p:nvSpPr>
          <p:cNvPr id="5" name="Content Placeholder 2"/>
          <p:cNvSpPr txBox="1">
            <a:spLocks/>
          </p:cNvSpPr>
          <p:nvPr/>
        </p:nvSpPr>
        <p:spPr>
          <a:xfrm>
            <a:off x="1100222" y="2615333"/>
            <a:ext cx="6313226" cy="284418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smtClean="0">
                <a:latin typeface="Times New Roman" panose="02020603050405020304" pitchFamily="18" charset="0"/>
                <a:cs typeface="Times New Roman" panose="02020603050405020304" pitchFamily="18" charset="0"/>
              </a:rPr>
              <a:t>The makeup of AD DS includes:</a:t>
            </a:r>
          </a:p>
          <a:p>
            <a:r>
              <a:rPr lang="en-US" sz="1800" dirty="0" smtClean="0">
                <a:latin typeface="Times New Roman" panose="02020603050405020304" pitchFamily="18" charset="0"/>
                <a:cs typeface="Times New Roman" panose="02020603050405020304" pitchFamily="18" charset="0"/>
              </a:rPr>
              <a:t>AD Users and Computers</a:t>
            </a:r>
          </a:p>
          <a:p>
            <a:r>
              <a:rPr lang="en-US" sz="1800" dirty="0" smtClean="0">
                <a:latin typeface="Times New Roman" panose="02020603050405020304" pitchFamily="18" charset="0"/>
                <a:cs typeface="Times New Roman" panose="02020603050405020304" pitchFamily="18" charset="0"/>
              </a:rPr>
              <a:t>AD Administrative Center</a:t>
            </a:r>
          </a:p>
          <a:p>
            <a:r>
              <a:rPr lang="en-US" sz="1800" dirty="0" smtClean="0">
                <a:latin typeface="Times New Roman" panose="02020603050405020304" pitchFamily="18" charset="0"/>
                <a:cs typeface="Times New Roman" panose="02020603050405020304" pitchFamily="18" charset="0"/>
              </a:rPr>
              <a:t>AD Domains and Trusts</a:t>
            </a:r>
          </a:p>
          <a:p>
            <a:r>
              <a:rPr lang="en-US" sz="1800" dirty="0" smtClean="0">
                <a:latin typeface="Times New Roman" panose="02020603050405020304" pitchFamily="18" charset="0"/>
                <a:cs typeface="Times New Roman" panose="02020603050405020304" pitchFamily="18" charset="0"/>
              </a:rPr>
              <a:t>AD Sites and Services</a:t>
            </a:r>
          </a:p>
          <a:p>
            <a:r>
              <a:rPr lang="en-US" sz="1800" dirty="0" smtClean="0">
                <a:latin typeface="Times New Roman" panose="02020603050405020304" pitchFamily="18" charset="0"/>
                <a:cs typeface="Times New Roman" panose="02020603050405020304" pitchFamily="18" charset="0"/>
              </a:rPr>
              <a:t>AD PowerShell module</a:t>
            </a:r>
          </a:p>
          <a:p>
            <a:r>
              <a:rPr lang="en-US" sz="1800" dirty="0" smtClean="0">
                <a:latin typeface="Times New Roman" panose="02020603050405020304" pitchFamily="18" charset="0"/>
                <a:cs typeface="Times New Roman" panose="02020603050405020304" pitchFamily="18" charset="0"/>
              </a:rPr>
              <a:t>A server for Network Information Service tools</a:t>
            </a:r>
          </a:p>
          <a:p>
            <a:r>
              <a:rPr lang="en-US" sz="1800" dirty="0" smtClean="0">
                <a:latin typeface="Times New Roman" panose="02020603050405020304" pitchFamily="18" charset="0"/>
                <a:cs typeface="Times New Roman" panose="02020603050405020304" pitchFamily="18" charset="0"/>
              </a:rPr>
              <a:t>Additional command-line tools and snap-ins</a:t>
            </a:r>
          </a:p>
          <a:p>
            <a:endParaRPr lang="en-US" dirty="0"/>
          </a:p>
        </p:txBody>
      </p:sp>
      <p:pic>
        <p:nvPicPr>
          <p:cNvPr id="17410" name="Picture 2" descr="Related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7278" y="2292824"/>
            <a:ext cx="3548418" cy="3397030"/>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013476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14148" y="2540426"/>
            <a:ext cx="6032311" cy="1754326"/>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Active Directory Domain Services (AD DS) is a server role in Active Directory that allows admins to manage and store information about resources from a network, as well as application data, in a distributed database. AD DS can also help admins manage a network's elements (computers and end users) and reorder them into a custom hierarchy</a:t>
            </a:r>
          </a:p>
        </p:txBody>
      </p:sp>
      <p:pic>
        <p:nvPicPr>
          <p:cNvPr id="18434" name="Picture 2" descr="Related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30508" y="2540426"/>
            <a:ext cx="3742041" cy="2891384"/>
          </a:xfrm>
          <a:prstGeom prst="ellipse">
            <a:avLst/>
          </a:prstGeom>
          <a:noFill/>
          <a:extLst>
            <a:ext uri="{909E8E84-426E-40DD-AFC4-6F175D3DCCD1}">
              <a14:hiddenFill xmlns:a14="http://schemas.microsoft.com/office/drawing/2010/main">
                <a:solidFill>
                  <a:srgbClr val="FFFFFF"/>
                </a:solidFill>
              </a14:hiddenFill>
            </a:ext>
          </a:extLst>
        </p:spPr>
      </p:pic>
      <p:sp>
        <p:nvSpPr>
          <p:cNvPr id="4" name="Title 1"/>
          <p:cNvSpPr>
            <a:spLocks noGrp="1"/>
          </p:cNvSpPr>
          <p:nvPr>
            <p:ph type="title"/>
          </p:nvPr>
        </p:nvSpPr>
        <p:spPr>
          <a:xfrm>
            <a:off x="688075" y="105817"/>
            <a:ext cx="10515600" cy="1325563"/>
          </a:xfrm>
        </p:spPr>
        <p:txBody>
          <a:bodyPr>
            <a:normAutofit fontScale="90000"/>
          </a:bodyPr>
          <a:lstStyle/>
          <a:p>
            <a:r>
              <a:rPr lang="en-US" dirty="0"/>
              <a:t>Active Directory Tools (AD DS) to create and manage the directory service structures</a:t>
            </a:r>
          </a:p>
        </p:txBody>
      </p:sp>
    </p:spTree>
    <p:extLst>
      <p:ext uri="{BB962C8B-B14F-4D97-AF65-F5344CB8AC3E}">
        <p14:creationId xmlns:p14="http://schemas.microsoft.com/office/powerpoint/2010/main" val="132729320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7063" y="2224290"/>
            <a:ext cx="6096000" cy="2308324"/>
          </a:xfrm>
          <a:prstGeom prst="rect">
            <a:avLst/>
          </a:prstGeom>
        </p:spPr>
        <p:txBody>
          <a:bodyPr>
            <a:spAutoFit/>
          </a:bodyPr>
          <a:lstStyle/>
          <a:p>
            <a:r>
              <a:rPr lang="en-US" dirty="0" smtClean="0">
                <a:latin typeface="Times New Roman" panose="02020603050405020304" pitchFamily="18" charset="0"/>
                <a:cs typeface="Times New Roman" panose="02020603050405020304" pitchFamily="18" charset="0"/>
              </a:rPr>
              <a:t>A number of new features were added to AD DS when Windows Server 2012 was released. Some of these new features ;</a:t>
            </a:r>
          </a:p>
          <a:p>
            <a:pPr marL="285750" indent="-2857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A global catalog with information about all objects in the directory</a:t>
            </a:r>
          </a:p>
          <a:p>
            <a:pPr marL="285750" indent="-2857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A replication service to dispense a directory's data across the network</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a:t>
            </a:r>
            <a:r>
              <a:rPr lang="en-US" dirty="0" smtClean="0">
                <a:latin typeface="Times New Roman" panose="02020603050405020304" pitchFamily="18" charset="0"/>
                <a:cs typeface="Times New Roman" panose="02020603050405020304" pitchFamily="18" charset="0"/>
              </a:rPr>
              <a:t> flexible single master options role to have a consistent directory without conflicting entries.</a:t>
            </a:r>
            <a:endParaRPr lang="en-US" dirty="0">
              <a:latin typeface="Times New Roman" panose="02020603050405020304" pitchFamily="18" charset="0"/>
              <a:cs typeface="Times New Roman" panose="02020603050405020304" pitchFamily="18" charset="0"/>
            </a:endParaRPr>
          </a:p>
        </p:txBody>
      </p:sp>
      <p:pic>
        <p:nvPicPr>
          <p:cNvPr id="5" name="Picture 2" descr="Image result for computer authenti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70042" y="2224291"/>
            <a:ext cx="3275462" cy="3262110"/>
          </a:xfrm>
          <a:prstGeom prst="ellipse">
            <a:avLst/>
          </a:prstGeom>
          <a:noFill/>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688075" y="105817"/>
            <a:ext cx="10515600" cy="1325563"/>
          </a:xfrm>
        </p:spPr>
        <p:txBody>
          <a:bodyPr>
            <a:normAutofit fontScale="90000"/>
          </a:bodyPr>
          <a:lstStyle/>
          <a:p>
            <a:r>
              <a:rPr lang="en-US" dirty="0"/>
              <a:t>Active Directory Tools (AD DS) to create and manage the directory service structures</a:t>
            </a:r>
          </a:p>
        </p:txBody>
      </p:sp>
    </p:spTree>
    <p:extLst>
      <p:ext uri="{BB962C8B-B14F-4D97-AF65-F5344CB8AC3E}">
        <p14:creationId xmlns:p14="http://schemas.microsoft.com/office/powerpoint/2010/main" val="287654978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a:xfrm>
            <a:off x="1191904" y="2661934"/>
            <a:ext cx="4539018" cy="1868504"/>
          </a:xfrm>
        </p:spPr>
        <p:txBody>
          <a:bodyPr>
            <a:normAutofit/>
          </a:bodyPr>
          <a:lstStyle/>
          <a:p>
            <a:pPr marL="0" indent="0">
              <a:buNone/>
            </a:pPr>
            <a:r>
              <a:rPr lang="en-US" sz="1800" dirty="0">
                <a:latin typeface="Times New Roman" panose="02020603050405020304" pitchFamily="18" charset="0"/>
                <a:cs typeface="Times New Roman" panose="02020603050405020304" pitchFamily="18" charset="0"/>
              </a:rPr>
              <a:t>The Kerberos protocol defines how clients interact with a network authentication service. Clients obtain tickets from the Kerberos Key Distribution Center (KDC), and they present these tickets to servers when connections are established. Kerberos tickets represent the client's </a:t>
            </a:r>
            <a:r>
              <a:rPr lang="en-US" sz="1800" dirty="0" smtClean="0">
                <a:latin typeface="Times New Roman" panose="02020603050405020304" pitchFamily="18" charset="0"/>
                <a:cs typeface="Times New Roman" panose="02020603050405020304" pitchFamily="18" charset="0"/>
              </a:rPr>
              <a:t>network credentials. </a:t>
            </a:r>
            <a:endParaRPr lang="en-US" sz="1800" u="sng" dirty="0">
              <a:latin typeface="Times New Roman" panose="02020603050405020304" pitchFamily="18" charset="0"/>
              <a:cs typeface="Times New Roman" panose="02020603050405020304" pitchFamily="18" charset="0"/>
            </a:endParaRPr>
          </a:p>
        </p:txBody>
      </p:sp>
      <p:pic>
        <p:nvPicPr>
          <p:cNvPr id="7" name="Picture 2" descr="Image result for computer authenti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2245" y="2019868"/>
            <a:ext cx="3480179" cy="3466532"/>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631722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78256" y="2029179"/>
            <a:ext cx="6096000" cy="2308324"/>
          </a:xfrm>
          <a:prstGeom prst="rect">
            <a:avLst/>
          </a:prstGeom>
        </p:spPr>
        <p:txBody>
          <a:bodyPr>
            <a:spAutoFit/>
          </a:bodyPr>
          <a:lstStyle/>
          <a:p>
            <a:r>
              <a:rPr lang="en-US" b="0" i="0" dirty="0" smtClean="0">
                <a:effectLst/>
                <a:latin typeface="Times New Roman" panose="02020603050405020304" pitchFamily="18" charset="0"/>
                <a:cs typeface="Times New Roman" panose="02020603050405020304" pitchFamily="18" charset="0"/>
              </a:rPr>
              <a:t>The Kerberos protocol assumes that transactions between clients and servers take place on an open network where most clients and many servers are not physically secure, and packets traveling along the network can be monitored and modified at will. The assumed environment is like today's Internet where an attacker can easily pose as either a client or a server, and can readily eavesdrop on or tamper with communications between legitimate clients and servers</a:t>
            </a:r>
            <a:endParaRPr lang="en-US" dirty="0">
              <a:latin typeface="Times New Roman" panose="02020603050405020304" pitchFamily="18" charset="0"/>
              <a:cs typeface="Times New Roman" panose="02020603050405020304" pitchFamily="18" charset="0"/>
            </a:endParaRPr>
          </a:p>
        </p:txBody>
      </p:sp>
      <p:pic>
        <p:nvPicPr>
          <p:cNvPr id="5" name="Picture 2" descr="Image result for computer authenti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4382" y="2224584"/>
            <a:ext cx="3575714" cy="3152633"/>
          </a:xfrm>
          <a:prstGeom prst="ellipse">
            <a:avLst/>
          </a:prstGeom>
          <a:noFill/>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1097280" y="286603"/>
            <a:ext cx="10058400" cy="1450757"/>
          </a:xfrm>
        </p:spPr>
        <p:txBody>
          <a:bodyPr/>
          <a:lstStyle/>
          <a:p>
            <a:r>
              <a:rPr lang="en-US" dirty="0" smtClean="0"/>
              <a:t>Conclusion </a:t>
            </a:r>
            <a:endParaRPr lang="en-US" dirty="0"/>
          </a:p>
        </p:txBody>
      </p:sp>
    </p:spTree>
    <p:extLst>
      <p:ext uri="{BB962C8B-B14F-4D97-AF65-F5344CB8AC3E}">
        <p14:creationId xmlns:p14="http://schemas.microsoft.com/office/powerpoint/2010/main" val="279392647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390721"/>
            <a:ext cx="10515600" cy="5467279"/>
          </a:xfrm>
        </p:spPr>
        <p:txBody>
          <a:bodyPr/>
          <a:lstStyle/>
          <a:p>
            <a:r>
              <a:rPr lang="en-US" dirty="0" err="1"/>
              <a:t>Hickie</a:t>
            </a:r>
            <a:r>
              <a:rPr lang="en-US" dirty="0"/>
              <a:t>, T. W. (2012). </a:t>
            </a:r>
            <a:r>
              <a:rPr lang="en-US" i="1" dirty="0"/>
              <a:t>U.S. Patent No. 8,275,356</a:t>
            </a:r>
            <a:r>
              <a:rPr lang="en-US" dirty="0"/>
              <a:t>. Washington, DC: U.S. Patent and Trademark Office</a:t>
            </a:r>
            <a:r>
              <a:rPr lang="en-US" dirty="0" smtClean="0"/>
              <a:t>.</a:t>
            </a:r>
          </a:p>
          <a:p>
            <a:r>
              <a:rPr lang="en-US" dirty="0"/>
              <a:t>Chawla, D., &amp; Beckett III, W. R. (2015). </a:t>
            </a:r>
            <a:r>
              <a:rPr lang="en-US" i="1" dirty="0"/>
              <a:t>U.S. Patent No. 9,021,251</a:t>
            </a:r>
            <a:r>
              <a:rPr lang="en-US" dirty="0"/>
              <a:t>. Washington, DC: U.S. Patent and Trademark Office</a:t>
            </a:r>
            <a:r>
              <a:rPr lang="en-US" dirty="0" smtClean="0"/>
              <a:t>.</a:t>
            </a:r>
          </a:p>
          <a:p>
            <a:r>
              <a:rPr lang="en-US" dirty="0" err="1"/>
              <a:t>Shahbazi</a:t>
            </a:r>
            <a:r>
              <a:rPr lang="en-US" dirty="0"/>
              <a:t>, M. (2013). </a:t>
            </a:r>
            <a:r>
              <a:rPr lang="en-US" i="1" dirty="0"/>
              <a:t>U.S. Patent No. 8,495,700</a:t>
            </a:r>
            <a:r>
              <a:rPr lang="en-US" dirty="0"/>
              <a:t>. Washington, DC: U.S. Patent and Trademark Office</a:t>
            </a:r>
            <a:r>
              <a:rPr lang="en-US" dirty="0" smtClean="0"/>
              <a:t>.</a:t>
            </a:r>
          </a:p>
          <a:p>
            <a:r>
              <a:rPr lang="en-US" dirty="0"/>
              <a:t>Orr, D. B., </a:t>
            </a:r>
            <a:r>
              <a:rPr lang="en-US" dirty="0" err="1"/>
              <a:t>Ptacek</a:t>
            </a:r>
            <a:r>
              <a:rPr lang="en-US" dirty="0"/>
              <a:t>, T. H., &amp; Song, D. J. (2012). </a:t>
            </a:r>
            <a:r>
              <a:rPr lang="en-US" i="1" dirty="0"/>
              <a:t>U.S. Patent No. 8,146,160</a:t>
            </a:r>
            <a:r>
              <a:rPr lang="en-US" dirty="0"/>
              <a:t>. Washington, DC: U.S. Patent and Trademark Office</a:t>
            </a:r>
            <a:r>
              <a:rPr lang="en-US" dirty="0" smtClean="0"/>
              <a:t>.</a:t>
            </a:r>
          </a:p>
          <a:p>
            <a:r>
              <a:rPr lang="en-US" dirty="0" err="1"/>
              <a:t>Subashini</a:t>
            </a:r>
            <a:r>
              <a:rPr lang="en-US" dirty="0"/>
              <a:t>, S., &amp; </a:t>
            </a:r>
            <a:r>
              <a:rPr lang="en-US" dirty="0" err="1"/>
              <a:t>Kavitha</a:t>
            </a:r>
            <a:r>
              <a:rPr lang="en-US" dirty="0"/>
              <a:t>, V. (2011). A survey on security issues in service delivery models of cloud computing. </a:t>
            </a:r>
            <a:r>
              <a:rPr lang="en-US" i="1" dirty="0"/>
              <a:t>Journal of network and computer applications</a:t>
            </a:r>
            <a:r>
              <a:rPr lang="en-US" dirty="0"/>
              <a:t>, </a:t>
            </a:r>
            <a:r>
              <a:rPr lang="en-US" i="1" dirty="0"/>
              <a:t>34</a:t>
            </a:r>
            <a:r>
              <a:rPr lang="en-US" dirty="0"/>
              <a:t>(1), 1-11.</a:t>
            </a:r>
          </a:p>
        </p:txBody>
      </p:sp>
      <p:sp>
        <p:nvSpPr>
          <p:cNvPr id="4" name="Title 1"/>
          <p:cNvSpPr>
            <a:spLocks noGrp="1"/>
          </p:cNvSpPr>
          <p:nvPr>
            <p:ph type="title"/>
          </p:nvPr>
        </p:nvSpPr>
        <p:spPr>
          <a:xfrm>
            <a:off x="688075" y="105817"/>
            <a:ext cx="10515600" cy="1325563"/>
          </a:xfrm>
        </p:spPr>
        <p:txBody>
          <a:bodyPr>
            <a:normAutofit/>
          </a:bodyPr>
          <a:lstStyle/>
          <a:p>
            <a:r>
              <a:rPr lang="en-US" dirty="0" smtClean="0"/>
              <a:t>References </a:t>
            </a:r>
            <a:endParaRPr lang="en-US" dirty="0"/>
          </a:p>
        </p:txBody>
      </p:sp>
    </p:spTree>
    <p:extLst>
      <p:ext uri="{BB962C8B-B14F-4D97-AF65-F5344CB8AC3E}">
        <p14:creationId xmlns:p14="http://schemas.microsoft.com/office/powerpoint/2010/main" val="91625937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449</TotalTime>
  <Words>1811</Words>
  <Application>Microsoft Office PowerPoint</Application>
  <PresentationFormat>Widescreen</PresentationFormat>
  <Paragraphs>146</Paragraphs>
  <Slides>24</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Calibri Light</vt:lpstr>
      <vt:lpstr>Times New Roman</vt:lpstr>
      <vt:lpstr>Retrospect</vt:lpstr>
      <vt:lpstr>USER AUTHENTICATION </vt:lpstr>
      <vt:lpstr>Definition of user authentication </vt:lpstr>
      <vt:lpstr>Importance in Network Security</vt:lpstr>
      <vt:lpstr>Kerberos </vt:lpstr>
      <vt:lpstr>Kerberos pertinent standards</vt:lpstr>
      <vt:lpstr>Kerberos pertinent standards</vt:lpstr>
      <vt:lpstr>Microsoft's implementation of Kerberos</vt:lpstr>
      <vt:lpstr>Microsoft's implementation of Kerberos</vt:lpstr>
      <vt:lpstr>Microsoft's implementation of Kerberos</vt:lpstr>
      <vt:lpstr>Microsoft Domains (directory services)</vt:lpstr>
      <vt:lpstr>Microsoft Domains (directory services)</vt:lpstr>
      <vt:lpstr>Microsoft Domains (directory services)</vt:lpstr>
      <vt:lpstr>Active Directory services structure </vt:lpstr>
      <vt:lpstr>PowerPoint Presentation</vt:lpstr>
      <vt:lpstr>Active Directory services structure </vt:lpstr>
      <vt:lpstr>Active Directory services structure </vt:lpstr>
      <vt:lpstr>When would you want to use AD</vt:lpstr>
      <vt:lpstr>When would you want to use AD</vt:lpstr>
      <vt:lpstr>Active Directory Tools (AD DS) to create and manage the directory service structures</vt:lpstr>
      <vt:lpstr>Active Directory Tools (AD DS) to create and manage the directory service structures</vt:lpstr>
      <vt:lpstr>Active Directory Tools (AD DS) to create and manage the directory service structures</vt:lpstr>
      <vt:lpstr>Conclusion </vt:lpstr>
      <vt:lpstr>Conclusion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USER AUTHENTICATION</dc:title>
  <dc:creator>LACTOR ANTRAX</dc:creator>
  <cp:lastModifiedBy>Windows User</cp:lastModifiedBy>
  <cp:revision>43</cp:revision>
  <dcterms:created xsi:type="dcterms:W3CDTF">2019-02-27T10:26:53Z</dcterms:created>
  <dcterms:modified xsi:type="dcterms:W3CDTF">2019-02-27T23:19:55Z</dcterms:modified>
</cp:coreProperties>
</file>